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260" r:id="rId4"/>
    <p:sldId id="275" r:id="rId5"/>
    <p:sldId id="276" r:id="rId6"/>
    <p:sldId id="277" r:id="rId7"/>
    <p:sldId id="278" r:id="rId8"/>
    <p:sldId id="261" r:id="rId9"/>
    <p:sldId id="279" r:id="rId10"/>
    <p:sldId id="280" r:id="rId11"/>
    <p:sldId id="281" r:id="rId12"/>
    <p:sldId id="262" r:id="rId13"/>
    <p:sldId id="271" r:id="rId14"/>
    <p:sldId id="272" r:id="rId15"/>
    <p:sldId id="273" r:id="rId16"/>
    <p:sldId id="274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5FB7-D50A-4D3E-8EA2-F4DBE71E49C1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1CC30-9492-47AB-9B53-3224B874A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45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8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5DA138-5A96-4D0F-94F6-42A5BE8D180A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126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 algn="r">
              <a:lnSpc>
                <a:spcPct val="100000"/>
              </a:lnSpc>
            </a:pPr>
            <a:fld id="{123066EA-1668-4955-997F-9631C720E5C0}" type="slidenum">
              <a:rPr lang="en-US" altLang="zh-TW" sz="1200">
                <a:latin typeface="Microsoft JhengHei UI" charset="0"/>
                <a:ea typeface="Microsoft JhengHei UI" charset="0"/>
                <a:cs typeface="Microsoft JhengHei UI" charset="0"/>
              </a:rPr>
              <a:pPr algn="r">
                <a:lnSpc>
                  <a:spcPct val="100000"/>
                </a:lnSpc>
              </a:pPr>
              <a:t>19</a:t>
            </a:fld>
            <a:endParaRPr lang="en-US" altLang="zh-TW" sz="1200">
              <a:latin typeface="Microsoft JhengHei UI" charset="0"/>
              <a:ea typeface="Microsoft JhengHei UI" charset="0"/>
              <a:cs typeface="Microsoft JhengHei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7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53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76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prstGeom prst="rect">
            <a:avLst/>
          </a:prstGeo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5" cy="184666"/>
          </a:xfrm>
        </p:spPr>
        <p:txBody>
          <a:bodyPr>
            <a:spAutoFit/>
          </a:bodyPr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47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1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8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01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66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413850-691E-43F6-B44C-7AFF8F00741C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0377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78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61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31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2023/2/16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0"/>
            <a:ext cx="12182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06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3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27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35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72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5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015-4634-4EC1-9D26-0B57BF2B7D10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68BD-54D6-4AA1-BA27-5278F21BE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3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3478;&#38263;&#26085;&#65288;&#36628;&#23566;&#23460;&#65289;/108&#28145;&#32654;&#24535;&#24037;&#22296;&#25307;&#21215;&#30331;&#35352;&#34920;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edu.moe.gov.tw/publishList.aspx?uid=1036&amp;pid=103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2416029" y="0"/>
            <a:ext cx="8982453" cy="6719952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317" y="4586242"/>
            <a:ext cx="1831975" cy="2471036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681" y="312034"/>
            <a:ext cx="1129008" cy="125682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17237"/>
            <a:ext cx="2648161" cy="3040041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3852909" y="1326791"/>
            <a:ext cx="565417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基隆市深美國小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3493068" y="2078301"/>
            <a:ext cx="53392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學年第二學期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58848" y="3913311"/>
            <a:ext cx="4205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期初</a:t>
            </a:r>
            <a:endParaRPr lang="en-US" altLang="zh-TW" sz="3600" dirty="0" smtClean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家長日行政報告</a:t>
            </a:r>
            <a:endParaRPr lang="zh-CN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9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744" y="49959"/>
            <a:ext cx="10396882" cy="1151965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校園防疫政策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0186" y="1112663"/>
            <a:ext cx="11219567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一、目前取消入校量測體溫及噴酒精措施，但仍請家長提醒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孩子在校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全程佩戴口罩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勤洗手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等防疫措施。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目前學校單位若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接獲班級有快篩陽性個案，學務處會發一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劑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快篩劑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當日未到校及三個月內確診者除外）供孩子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症狀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時使用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出現陽性結果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請各位家長再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主動告知導師，謝謝您的配合！</a:t>
            </a:r>
          </a:p>
        </p:txBody>
      </p:sp>
    </p:spTree>
    <p:extLst>
      <p:ext uri="{BB962C8B-B14F-4D97-AF65-F5344CB8AC3E}">
        <p14:creationId xmlns:p14="http://schemas.microsoft.com/office/powerpoint/2010/main" val="35347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44774-4757-9F16-7C6D-A14DA809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5" y="-99508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美國小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度第二學期收費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性社團一覽表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7BE700B-CBDA-BA29-D7F4-B96A07989651}"/>
              </a:ext>
            </a:extLst>
          </p:cNvPr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03415" y="1052457"/>
          <a:ext cx="11536252" cy="4927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503">
                  <a:extLst>
                    <a:ext uri="{9D8B030D-6E8A-4147-A177-3AD203B41FA5}">
                      <a16:colId xmlns:a16="http://schemas.microsoft.com/office/drawing/2014/main" val="187997373"/>
                    </a:ext>
                  </a:extLst>
                </a:gridCol>
                <a:gridCol w="1382358">
                  <a:extLst>
                    <a:ext uri="{9D8B030D-6E8A-4147-A177-3AD203B41FA5}">
                      <a16:colId xmlns:a16="http://schemas.microsoft.com/office/drawing/2014/main" val="3199727951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val="1864686203"/>
                    </a:ext>
                  </a:extLst>
                </a:gridCol>
                <a:gridCol w="2200096">
                  <a:extLst>
                    <a:ext uri="{9D8B030D-6E8A-4147-A177-3AD203B41FA5}">
                      <a16:colId xmlns:a16="http://schemas.microsoft.com/office/drawing/2014/main" val="2850588490"/>
                    </a:ext>
                  </a:extLst>
                </a:gridCol>
                <a:gridCol w="852631">
                  <a:extLst>
                    <a:ext uri="{9D8B030D-6E8A-4147-A177-3AD203B41FA5}">
                      <a16:colId xmlns:a16="http://schemas.microsoft.com/office/drawing/2014/main" val="550185684"/>
                    </a:ext>
                  </a:extLst>
                </a:gridCol>
                <a:gridCol w="981391">
                  <a:extLst>
                    <a:ext uri="{9D8B030D-6E8A-4147-A177-3AD203B41FA5}">
                      <a16:colId xmlns:a16="http://schemas.microsoft.com/office/drawing/2014/main" val="11034207"/>
                    </a:ext>
                  </a:extLst>
                </a:gridCol>
                <a:gridCol w="3924236">
                  <a:extLst>
                    <a:ext uri="{9D8B030D-6E8A-4147-A177-3AD203B41FA5}">
                      <a16:colId xmlns:a16="http://schemas.microsoft.com/office/drawing/2014/main" val="2058077206"/>
                    </a:ext>
                  </a:extLst>
                </a:gridCol>
              </a:tblGrid>
              <a:tr h="420286">
                <a:tc>
                  <a:txBody>
                    <a:bodyPr/>
                    <a:lstStyle/>
                    <a:p>
                      <a:pPr marL="46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性質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36830" marR="88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社團名稱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指導老師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上課時間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上課地點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開課日期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說明事項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extLst>
                  <a:ext uri="{0D108BD9-81ED-4DB2-BD59-A6C34878D82A}">
                    <a16:rowId xmlns:a16="http://schemas.microsoft.com/office/drawing/2014/main" val="2633733418"/>
                  </a:ext>
                </a:extLst>
              </a:tr>
              <a:tr h="1298587">
                <a:tc rowSpan="8">
                  <a:txBody>
                    <a:bodyPr/>
                    <a:lstStyle/>
                    <a:p>
                      <a:pPr marL="463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收費性社團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桌球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王沈緯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)1300-1500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)1600-1730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)1300-1700 1510-1640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桌球室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2/20(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rowSpan="8"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95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收費性社團簡章會放在警衛室前，請家長自行參閱簡章。 </a:t>
                      </a:r>
                    </a:p>
                    <a:p>
                      <a:pPr marL="342900" lvl="0" indent="-342900" algn="l" fontAlgn="base">
                        <a:lnSpc>
                          <a:spcPct val="95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如有相關問題，請直接參考下方聯絡資訊打電話向教練詢問。 </a:t>
                      </a:r>
                    </a:p>
                    <a:p>
                      <a:pPr marL="342900" lvl="0" indent="-342900" algn="l" fontAlgn="base">
                        <a:lnSpc>
                          <a:spcPct val="96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如需報名，請於開課日當天直接向參加社團的教練進行報名繳費事宜。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聯絡資訊 </a:t>
                      </a:r>
                    </a:p>
                    <a:p>
                      <a:pPr marR="110680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桌球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王沈緯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0921-910-706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R="110680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羽球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姚奕任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0988-260-090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直排輪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許明盛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0936-648-348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R="110680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舞蹈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陳子梅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0927-572-262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吉他麗麗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張哲禹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0977-575-763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流行舞蹈啦啦隊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李文璟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0911-822-044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74187"/>
                  </a:ext>
                </a:extLst>
              </a:tr>
              <a:tr h="6745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羽球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姚奕任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)1900-2100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)0900-1100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活動中心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2/14(</a:t>
                      </a:r>
                      <a:r>
                        <a:rPr lang="zh-TW" alt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endParaRPr lang="zh-TW" altLang="en-US" sz="1400" b="0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14336"/>
                  </a:ext>
                </a:extLst>
              </a:tr>
              <a:tr h="5943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直排輪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許明盛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)1030-1200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雨陽廣場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3/4(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71926"/>
                  </a:ext>
                </a:extLst>
              </a:tr>
              <a:tr h="5077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流行舞蹈啦啦隊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李文璟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)16:00-17:20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表藝教室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2/20(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)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91958"/>
                  </a:ext>
                </a:extLst>
              </a:tr>
              <a:tr h="357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390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舞蹈 </a:t>
                      </a:r>
                    </a:p>
                  </a:txBody>
                  <a:tcPr marL="2220" marR="3552" marT="29747" marB="0" anchor="ctr"/>
                </a:tc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陳子梅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街舞團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)1330-1500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表藝教室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2/22(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93153"/>
                  </a:ext>
                </a:extLst>
              </a:tr>
              <a:tr h="357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    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團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)1300-1430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表藝教室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2/23(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37627"/>
                  </a:ext>
                </a:extLst>
              </a:tr>
              <a:tr h="357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     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團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)1430-1600 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1400" b="0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表藝教室 </a:t>
                      </a: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2/23(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16544"/>
                  </a:ext>
                </a:extLst>
              </a:tr>
              <a:tr h="357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吉他麗麗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b="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張哲禹 </a:t>
                      </a:r>
                      <a:endParaRPr lang="zh-TW" sz="1800" b="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)1330-1630 </a:t>
                      </a:r>
                      <a:endParaRPr lang="zh-TW" sz="1800" b="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1400" b="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音樂教室 </a:t>
                      </a:r>
                      <a:endParaRPr lang="zh-TW" sz="1800" b="0" kern="1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20" marR="3552" marT="29747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2/16(</a:t>
                      </a:r>
                      <a:r>
                        <a:rPr lang="zh-TW" altLang="en-US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20" marR="3552" marT="29747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4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3" y="-75502"/>
            <a:ext cx="9626471" cy="68621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87" y="237214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267770"/>
            <a:ext cx="1185416" cy="1135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0483" y="1417617"/>
            <a:ext cx="7671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總務處報告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陳韋志   主任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0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1637" y="297354"/>
            <a:ext cx="5182976" cy="8205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TW" altLang="en-US" sz="5332" dirty="0">
                <a:latin typeface="標楷體" panose="03000509000000000000" pitchFamily="65" charset="-120"/>
                <a:ea typeface="標楷體" panose="03000509000000000000" pitchFamily="65" charset="-120"/>
              </a:rPr>
              <a:t>註冊費相關事宜</a:t>
            </a:r>
            <a:endParaRPr lang="zh-CN" altLang="en-US" sz="1866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823" y="1573687"/>
            <a:ext cx="11805668" cy="5284314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已在</a:t>
            </a:r>
            <a:r>
              <a:rPr lang="en-US" altLang="zh-TW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2/13</a:t>
            </a:r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開學日發放。</a:t>
            </a:r>
            <a:endParaRPr lang="en-US" altLang="zh-TW" sz="426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註冊費繳交期限</a:t>
            </a:r>
            <a:r>
              <a:rPr lang="en-US" altLang="zh-TW" sz="426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2/24</a:t>
            </a:r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26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各大便利商店、銀行等單位繳交費用</a:t>
            </a:r>
            <a:endParaRPr lang="en-US" altLang="zh-TW" sz="426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一二年級英語課本</a:t>
            </a:r>
            <a:r>
              <a:rPr lang="en-US" altLang="zh-TW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/CD</a:t>
            </a:r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、母語課本</a:t>
            </a:r>
            <a:r>
              <a:rPr lang="en-US" altLang="zh-TW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/CD</a:t>
            </a:r>
            <a:r>
              <a:rPr lang="zh-TW" altLang="en-US" sz="4265" dirty="0">
                <a:latin typeface="標楷體" panose="03000509000000000000" pitchFamily="65" charset="-120"/>
                <a:ea typeface="標楷體" panose="03000509000000000000" pitchFamily="65" charset="-120"/>
              </a:rPr>
              <a:t>為自費簿本，統一與班級代辦費收取相關費用。</a:t>
            </a:r>
            <a:r>
              <a:rPr lang="zh-TW" altLang="en-US" sz="4265" dirty="0"/>
              <a:t/>
            </a:r>
            <a:br>
              <a:rPr lang="zh-TW" altLang="en-US" sz="4265" dirty="0"/>
            </a:br>
            <a:endParaRPr lang="zh-TW" altLang="en-US" sz="426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MH_Other_1">
            <a:extLst>
              <a:ext uri="{FF2B5EF4-FFF2-40B4-BE49-F238E27FC236}">
                <a16:creationId xmlns:a16="http://schemas.microsoft.com/office/drawing/2014/main" id="{AD4D6BEC-2488-46EE-95AC-728E82F8093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724" y="226698"/>
            <a:ext cx="959810" cy="9618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798" kern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BACC2EF8-0F61-4559-8A7C-24629238209B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76215" y="148749"/>
            <a:ext cx="959810" cy="9618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51365" y="219406"/>
            <a:ext cx="4127185" cy="8205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TW" altLang="en-US" sz="5332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營養午餐</a:t>
            </a:r>
            <a:endParaRPr lang="zh-CN" altLang="en-US" sz="1866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12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1110610"/>
            <a:ext cx="8204765" cy="577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05588" y="1969773"/>
            <a:ext cx="3777498" cy="403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99" dirty="0"/>
              <a:t>備註：本校所提供之飲品</a:t>
            </a:r>
            <a:r>
              <a:rPr lang="en-US" altLang="zh-TW" sz="3199" dirty="0"/>
              <a:t>(</a:t>
            </a:r>
            <a:r>
              <a:rPr lang="zh-TW" altLang="en-US" sz="3199" dirty="0"/>
              <a:t>包括</a:t>
            </a:r>
            <a:r>
              <a:rPr lang="en-US" altLang="zh-TW" sz="3199" dirty="0"/>
              <a:t>100%</a:t>
            </a:r>
            <a:r>
              <a:rPr lang="zh-TW" altLang="en-US" sz="3199" dirty="0"/>
              <a:t>果汁及保久乳等</a:t>
            </a:r>
            <a:r>
              <a:rPr lang="en-US" altLang="zh-TW" sz="3199" dirty="0"/>
              <a:t>)</a:t>
            </a:r>
            <a:r>
              <a:rPr lang="zh-TW" altLang="en-US" sz="3199" dirty="0"/>
              <a:t>，係屬於</a:t>
            </a:r>
            <a:r>
              <a:rPr lang="zh-TW" altLang="en-US" sz="3199" dirty="0">
                <a:solidFill>
                  <a:srgbClr val="FF0000"/>
                </a:solidFill>
              </a:rPr>
              <a:t>符合校園食品相關規定</a:t>
            </a:r>
            <a:r>
              <a:rPr lang="zh-TW" altLang="en-US" sz="3199" dirty="0"/>
              <a:t>之產品</a:t>
            </a:r>
            <a:r>
              <a:rPr lang="en-US" altLang="zh-TW" sz="3199" dirty="0"/>
              <a:t>(111</a:t>
            </a:r>
            <a:r>
              <a:rPr lang="zh-TW" altLang="en-US" sz="3199" dirty="0"/>
              <a:t>學年度第二學期校園食品核可販售名單</a:t>
            </a:r>
            <a:r>
              <a:rPr lang="en-US" altLang="zh-TW" sz="3199" dirty="0"/>
              <a:t>1111220)</a:t>
            </a:r>
            <a:endParaRPr lang="zh-TW" altLang="en-US" sz="3199" dirty="0"/>
          </a:p>
        </p:txBody>
      </p:sp>
    </p:spTree>
    <p:extLst>
      <p:ext uri="{BB962C8B-B14F-4D97-AF65-F5344CB8AC3E}">
        <p14:creationId xmlns:p14="http://schemas.microsoft.com/office/powerpoint/2010/main" val="24317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>
            <a:extLst>
              <a:ext uri="{FF2B5EF4-FFF2-40B4-BE49-F238E27FC236}">
                <a16:creationId xmlns:a16="http://schemas.microsoft.com/office/drawing/2014/main" id="{0B98F20B-C700-49E7-8B55-C2C518E5511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1341" y="137980"/>
            <a:ext cx="1010967" cy="101312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47320" y="137949"/>
            <a:ext cx="7278498" cy="8205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TW" altLang="en-US" sz="5332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水質檢驗及水塔清洗</a:t>
            </a:r>
            <a:endParaRPr lang="zh-CN" altLang="en-US" sz="1866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1195503"/>
            <a:ext cx="4246056" cy="31845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62" y="3070185"/>
            <a:ext cx="4852237" cy="36391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43" y="137980"/>
            <a:ext cx="3747770" cy="49981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97750" y="5413797"/>
            <a:ext cx="4293428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99" dirty="0"/>
              <a:t>備註：已於</a:t>
            </a:r>
            <a:r>
              <a:rPr lang="en-US" altLang="zh-TW" sz="3199" dirty="0"/>
              <a:t>112/2/12</a:t>
            </a:r>
            <a:r>
              <a:rPr lang="zh-TW" altLang="en-US" sz="3199" dirty="0"/>
              <a:t>全數清洗完成。</a:t>
            </a:r>
          </a:p>
        </p:txBody>
      </p:sp>
    </p:spTree>
    <p:extLst>
      <p:ext uri="{BB962C8B-B14F-4D97-AF65-F5344CB8AC3E}">
        <p14:creationId xmlns:p14="http://schemas.microsoft.com/office/powerpoint/2010/main" val="13610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68956" y="220073"/>
            <a:ext cx="10419006" cy="7383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TW" altLang="en-US" sz="4798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兒童體能活動區及遊戲場半年檢驗通過</a:t>
            </a:r>
            <a:endParaRPr lang="zh-CN" altLang="en-US" sz="4798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Other_4">
            <a:extLst>
              <a:ext uri="{FF2B5EF4-FFF2-40B4-BE49-F238E27FC236}">
                <a16:creationId xmlns:a16="http://schemas.microsoft.com/office/drawing/2014/main" id="{84F95C9B-0114-4B0B-87F9-4288AB60AE2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82968" y="96369"/>
            <a:ext cx="980411" cy="98250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1123894"/>
            <a:ext cx="4159653" cy="31190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07" y="1078875"/>
            <a:ext cx="4159655" cy="31190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97" y="3738963"/>
            <a:ext cx="4159653" cy="31190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97750" y="4481839"/>
            <a:ext cx="4293428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99" dirty="0"/>
              <a:t>備註：委由台灣傳承育樂用品有限公司檢驗，已在</a:t>
            </a:r>
            <a:r>
              <a:rPr lang="en-US" altLang="zh-TW" sz="3199" dirty="0"/>
              <a:t>112/2/13</a:t>
            </a:r>
            <a:r>
              <a:rPr lang="zh-TW" altLang="en-US" sz="3199" dirty="0"/>
              <a:t>檢驗完成。</a:t>
            </a:r>
          </a:p>
        </p:txBody>
      </p:sp>
    </p:spTree>
    <p:extLst>
      <p:ext uri="{BB962C8B-B14F-4D97-AF65-F5344CB8AC3E}">
        <p14:creationId xmlns:p14="http://schemas.microsoft.com/office/powerpoint/2010/main" val="6681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3" y="-75502"/>
            <a:ext cx="9626471" cy="68621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87" y="237214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267770"/>
            <a:ext cx="1185416" cy="1135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0483" y="1417617"/>
            <a:ext cx="7671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處報告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吳荔馨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主任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9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135" y="360484"/>
            <a:ext cx="10128740" cy="7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幼吾幼以及人之幼～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深美志工團志工召募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>
            <p:extLst/>
          </p:nvPr>
        </p:nvGraphicFramePr>
        <p:xfrm>
          <a:off x="1094013" y="1540416"/>
          <a:ext cx="10605862" cy="37049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1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文泉驛微米黑" charset="0"/>
                        <a:cs typeface="文泉驛微米黑" charset="0"/>
                      </a:endParaRPr>
                    </a:p>
                  </a:txBody>
                  <a:tcPr marL="90000" marR="90000" marT="60515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組別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0515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工作內容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0515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服務時間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0515" marB="468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文泉驛微米黑" charset="0"/>
                        <a:cs typeface="文泉驛微米黑" charset="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交通導護組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協助學生上學之交通安全維護工作。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52387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上課日：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07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30~08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文泉驛微米黑" charset="0"/>
                      </a:endParaRPr>
                    </a:p>
                  </a:txBody>
                  <a:tcPr marL="90000" marR="90000" marT="60515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81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文泉驛微米黑" charset="0"/>
                        <a:cs typeface="文泉驛微米黑" charset="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游泳支援組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協助游泳教學場邊安全維護或支援。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52387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游泳教學時間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(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一至三年級班級為主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文泉驛微米黑" charset="0"/>
                      </a:endParaRPr>
                    </a:p>
                  </a:txBody>
                  <a:tcPr marL="90000" marR="90000" marT="60515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026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文泉驛微米黑" charset="0"/>
                        <a:cs typeface="文泉驛微米黑" charset="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圖書管理組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協助資源中心圖書之管理及運作。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52387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上課日：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 ~ 10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上課日：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 ~ 14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星期六：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文泉驛微米黑" charset="0"/>
                      </a:endParaRPr>
                    </a:p>
                  </a:txBody>
                  <a:tcPr marL="90000" marR="90000" marT="60515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81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文泉驛微米黑" charset="0"/>
                        <a:cs typeface="文泉驛微米黑" charset="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資源回收組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協助學生進行資源回收工作。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52387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週二：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30~16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30~16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文泉驛微米黑" charset="0"/>
                      </a:endParaRPr>
                    </a:p>
                  </a:txBody>
                  <a:tcPr marL="90000" marR="90000" marT="60515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80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文泉驛微米黑" charset="0"/>
                          <a:cs typeface="文泉驛微米黑" charset="0"/>
                        </a:rPr>
                        <a:t>5</a:t>
                      </a: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機動支援組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8136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支援臨時性活動。</a:t>
                      </a:r>
                      <a:endParaRPr kumimoji="0" lang="en-US" altLang="zh-TW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如施打預防針、藝術家到校、教具整理。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52387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文泉驛微米黑" charset="0"/>
                          <a:cs typeface="文泉驛微米黑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視支援活動機動調整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000" marR="90000" marT="60515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3563597" y="5512515"/>
            <a:ext cx="4821604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值勤時請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穿著</a:t>
            </a:r>
            <a:r>
              <a:rPr lang="zh-TW" altLang="zh-TW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charset="-120"/>
                <a:ea typeface="標楷體" charset="-120"/>
              </a:rPr>
              <a:t>黃色</a:t>
            </a:r>
            <a:r>
              <a:rPr lang="zh-TW" altLang="zh-TW" sz="3600" b="1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背心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或配戴志工證</a:t>
            </a:r>
            <a:endParaRPr lang="zh-TW" altLang="zh-TW" sz="3600" b="1" dirty="0">
              <a:solidFill>
                <a:srgbClr val="7030A0"/>
              </a:solidFill>
              <a:latin typeface="標楷體" charset="-12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343230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73359" y="303213"/>
            <a:ext cx="5467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幼吾幼以及人之幼～ 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班級晨光家長支援』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0484" y="1230922"/>
            <a:ext cx="11641015" cy="458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2800" dirty="0">
                <a:latin typeface="標楷體" charset="-120"/>
                <a:ea typeface="標楷體" charset="-120"/>
              </a:rPr>
              <a:t>◎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目的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一、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教師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晨會時間，協助班級經營。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二、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增進學習多元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性，並加強晨光時間的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運用</a:t>
            </a:r>
            <a:r>
              <a:rPr lang="zh-TW" altLang="en-US" sz="2800" dirty="0" smtClean="0">
                <a:latin typeface="標楷體" charset="-120"/>
                <a:ea typeface="標楷體" charset="-120"/>
              </a:rPr>
              <a:t>，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促進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親師生的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互動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與溝通。</a:t>
            </a:r>
          </a:p>
          <a:p>
            <a:pPr>
              <a:lnSpc>
                <a:spcPct val="100000"/>
              </a:lnSpc>
            </a:pPr>
            <a:r>
              <a:rPr lang="en-US" altLang="zh-TW" sz="2800" dirty="0" smtClean="0">
                <a:latin typeface="標楷體" charset="-120"/>
                <a:ea typeface="標楷體" charset="-120"/>
              </a:rPr>
              <a:t>◎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時間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每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週</a:t>
            </a:r>
            <a:r>
              <a:rPr lang="zh-TW" altLang="en-US" sz="2800" dirty="0">
                <a:latin typeface="標楷體" charset="-120"/>
                <a:ea typeface="標楷體" charset="-120"/>
              </a:rPr>
              <a:t>一</a:t>
            </a:r>
            <a:r>
              <a:rPr lang="zh-TW" altLang="en-US" sz="2800" dirty="0" smtClean="0">
                <a:latin typeface="標楷體" charset="-120"/>
                <a:ea typeface="標楷體" charset="-120"/>
              </a:rPr>
              <a:t>、二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的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早晨 </a:t>
            </a:r>
            <a:r>
              <a:rPr lang="en-US" altLang="zh-TW" sz="2800" dirty="0">
                <a:latin typeface="標楷體" charset="-120"/>
                <a:ea typeface="標楷體" charset="-120"/>
              </a:rPr>
              <a:t>(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8:00</a:t>
            </a:r>
            <a:r>
              <a:rPr lang="zh-TW" altLang="en-US" sz="2800" dirty="0" smtClean="0">
                <a:latin typeface="標楷體" charset="-120"/>
                <a:ea typeface="標楷體" charset="-120"/>
              </a:rPr>
              <a:t> 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~</a:t>
            </a:r>
            <a:r>
              <a:rPr lang="zh-TW" altLang="en-US" sz="2800" dirty="0" smtClean="0">
                <a:latin typeface="標楷體" charset="-120"/>
                <a:ea typeface="標楷體" charset="-120"/>
              </a:rPr>
              <a:t> 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8:40</a:t>
            </a:r>
            <a:r>
              <a:rPr lang="en-US" altLang="zh-TW" sz="2800" dirty="0">
                <a:latin typeface="標楷體" charset="-120"/>
                <a:ea typeface="標楷體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sz="2800" dirty="0" smtClean="0">
                <a:latin typeface="標楷體" charset="-120"/>
                <a:ea typeface="標楷體" charset="-120"/>
              </a:rPr>
              <a:t>◎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內容</a:t>
            </a:r>
            <a:r>
              <a:rPr lang="en-US" altLang="zh-TW" sz="2800" dirty="0" smtClean="0">
                <a:latin typeface="標楷體" charset="-120"/>
                <a:ea typeface="標楷體" charset="-12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一、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家長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個人專長的分享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二、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藝文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活動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三、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閱讀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書籍、說故事、聽</a:t>
            </a:r>
            <a:r>
              <a:rPr lang="en-US" altLang="zh-TW" sz="2800" dirty="0">
                <a:latin typeface="標楷體" charset="-120"/>
                <a:ea typeface="標楷體" charset="-120"/>
              </a:rPr>
              <a:t>CD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charset="-120"/>
                <a:ea typeface="標楷體" charset="-120"/>
              </a:rPr>
              <a:t>四、</a:t>
            </a:r>
            <a:r>
              <a:rPr lang="zh-TW" altLang="zh-TW" sz="2800" dirty="0" smtClean="0">
                <a:latin typeface="標楷體" charset="-120"/>
                <a:ea typeface="標楷體" charset="-120"/>
              </a:rPr>
              <a:t>配合</a:t>
            </a:r>
            <a:r>
              <a:rPr lang="zh-TW" altLang="zh-TW" sz="2800" dirty="0">
                <a:latin typeface="標楷體" charset="-120"/>
                <a:ea typeface="標楷體" charset="-120"/>
              </a:rPr>
              <a:t>導師安排活動</a:t>
            </a:r>
          </a:p>
          <a:p>
            <a:pPr>
              <a:lnSpc>
                <a:spcPct val="100000"/>
              </a:lnSpc>
            </a:pPr>
            <a:endParaRPr lang="en-US" altLang="zh-TW" sz="2800" dirty="0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en-US" altLang="zh-TW" sz="2800" dirty="0">
              <a:cs typeface="DejaVu Sans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29791" y="5721834"/>
            <a:ext cx="6502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文泉驛微米黑" charset="0"/>
                <a:cs typeface="文泉驛微米黑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4800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值勤時請</a:t>
            </a:r>
            <a:r>
              <a:rPr lang="zh-TW" altLang="zh-TW" sz="4800" dirty="0" smtClean="0">
                <a:solidFill>
                  <a:srgbClr val="7030A0"/>
                </a:solidFill>
                <a:latin typeface="標楷體" charset="-120"/>
                <a:ea typeface="標楷體" charset="-120"/>
              </a:rPr>
              <a:t>穿著</a:t>
            </a:r>
            <a:r>
              <a:rPr lang="zh-TW" altLang="zh-TW" sz="4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charset="-120"/>
                <a:ea typeface="標楷體" charset="-120"/>
              </a:rPr>
              <a:t>紫色</a:t>
            </a:r>
            <a:r>
              <a:rPr lang="zh-TW" altLang="zh-TW" sz="4800" dirty="0">
                <a:solidFill>
                  <a:srgbClr val="7030A0"/>
                </a:solidFill>
                <a:latin typeface="標楷體" charset="-120"/>
                <a:ea typeface="標楷體" charset="-120"/>
              </a:rPr>
              <a:t>背心</a:t>
            </a:r>
          </a:p>
        </p:txBody>
      </p:sp>
    </p:spTree>
    <p:extLst>
      <p:ext uri="{BB962C8B-B14F-4D97-AF65-F5344CB8AC3E}">
        <p14:creationId xmlns:p14="http://schemas.microsoft.com/office/powerpoint/2010/main" val="21358860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3" y="-75502"/>
            <a:ext cx="9626471" cy="68621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87" y="237214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267770"/>
            <a:ext cx="1185416" cy="1135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0483" y="1417617"/>
            <a:ext cx="7671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校長報告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陳建文   校長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91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7789" y="338975"/>
            <a:ext cx="8911687" cy="78982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志工業務及晨光家長業務補充事項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686594" y="1598472"/>
            <a:ext cx="10818812" cy="4395689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因應校園安全，請有意願當任志工團夥伴的家長們一人填具一張調查表，以利外人入校園控管及共同維護孩子的學習安全，感謝。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家長入校園須遵照校園防疫規定。依循防疫規定，進入校園請</a:t>
            </a:r>
            <a:r>
              <a:rPr lang="zh-TW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配戴口罩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並用酒精消毒，並視疫情指揮中心滾動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图片 13">
            <a:extLst>
              <a:ext uri="{FF2B5EF4-FFF2-40B4-BE49-F238E27FC236}">
                <a16:creationId xmlns:a16="http://schemas.microsoft.com/office/drawing/2014/main" id="{61225E22-F4AD-320E-5043-6FD83E2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491946DB-DB64-1ABC-70B5-E4E4E5A97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632" y="1905000"/>
            <a:ext cx="4955831" cy="37776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關於資優班、潛能班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特殊需求資源班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、學習扶助班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攜手班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、升學資訊、校刊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等請上</a:t>
            </a:r>
            <a:r>
              <a:rPr lang="zh-TW" altLang="en-US" sz="2800" b="1" u="sng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深美國小校網</a:t>
            </a:r>
            <a:r>
              <a:rPr lang="en-US" altLang="zh-TW" sz="2800" b="1" u="sng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u="sng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，皆有相關資訊。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若有相關問題諮詢，歡迎撥打校內分機詢問。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268" y="-30269"/>
            <a:ext cx="6187944" cy="688826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522976" y="6483096"/>
            <a:ext cx="694944" cy="374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440168" y="400082"/>
            <a:ext cx="4163568" cy="4839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7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2" y="0"/>
            <a:ext cx="6820852" cy="6820852"/>
          </a:xfrm>
        </p:spPr>
      </p:pic>
    </p:spTree>
    <p:extLst>
      <p:ext uri="{BB962C8B-B14F-4D97-AF65-F5344CB8AC3E}">
        <p14:creationId xmlns:p14="http://schemas.microsoft.com/office/powerpoint/2010/main" val="15729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40" y="164592"/>
            <a:ext cx="3240000" cy="32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164592"/>
            <a:ext cx="3240000" cy="324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3404592"/>
            <a:ext cx="3240000" cy="32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40" y="3404592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9995008" cy="6656832"/>
          </a:xfrm>
          <a:prstGeom prst="rect">
            <a:avLst/>
          </a:prstGeom>
        </p:spPr>
      </p:pic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48" y="3630168"/>
            <a:ext cx="309067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3" y="-75502"/>
            <a:ext cx="9626471" cy="68621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87" y="237214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267770"/>
            <a:ext cx="1185416" cy="1135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0483" y="1417617"/>
            <a:ext cx="7671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顧翠琴   主任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0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EFF1D85-5CA1-300C-E440-BA554654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8064500" cy="114458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82945" tIns="41473" rIns="82945" bIns="41473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教育部「學生成績評量準則」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4294967295"/>
          </p:nvPr>
        </p:nvSpPr>
        <p:spPr>
          <a:xfrm>
            <a:off x="0" y="1193800"/>
            <a:ext cx="9605963" cy="494823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82945" tIns="41473" rIns="82945" bIns="41473" rtlCol="0" anchor="ctr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>
              <a:buNone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第十二條 國民中小學學生修業期滿，符合下列規定者，為成績及格，由學校發給畢業證書；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未符合者，發給修業證明書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algn="l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學習期間扣除學校核可之公、喪、病假，上課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總出席率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至少達三分之二以上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，且經獎懲抵銷後，未滿三大過。</a:t>
            </a:r>
          </a:p>
          <a:p>
            <a:pPr algn="l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二、七大學習領域有四大學習領域以上，其各學習領域之畢業總平均成績，均達丙等以上。</a:t>
            </a:r>
          </a:p>
          <a:p>
            <a:pPr algn="l">
              <a:buNone/>
            </a:pPr>
            <a:endParaRPr 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616256" y="5190492"/>
            <a:ext cx="1371515" cy="1430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87629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C896239-01C6-0E10-2E72-8627207D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/>
          </p:nvPr>
        </p:nvSpPr>
        <p:spPr>
          <a:xfrm>
            <a:off x="548640" y="864068"/>
            <a:ext cx="11199664" cy="51298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今年七月份本學期結束之後，下個學年度二升三、四升五年級、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以及新生之編班，本校仍秉持遵循教育部發布的「國民小學及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國民中學常態編班及分組學習準則」和本市的「常態編班及分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組學習準則補充規定」辦理所有編班相關事宜，以符合上開準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則規定之精神與措施。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二升三、四升五年級，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依成績高低順序以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型排列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448436"/>
            <a:ext cx="10728480" cy="827208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常態編班</a:t>
            </a:r>
          </a:p>
        </p:txBody>
      </p:sp>
    </p:spTree>
    <p:extLst>
      <p:ext uri="{BB962C8B-B14F-4D97-AF65-F5344CB8AC3E}">
        <p14:creationId xmlns:p14="http://schemas.microsoft.com/office/powerpoint/2010/main" val="36953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新生招生時程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75643" y="2063221"/>
            <a:ext cx="10340623" cy="4351338"/>
          </a:xfrm>
        </p:spPr>
        <p:txBody>
          <a:bodyPr vert="horz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月初公告新生登記報名資訊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於校網、寄發新生入學通知</a:t>
            </a:r>
            <a:endParaRPr lang="en-US" altLang="zh-TW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家長將登記報名應繳交之文件掛號郵寄</a:t>
            </a: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郵戳為憑</a:t>
            </a: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本校；或直接到警衛室投件，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時整截止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日公告「收件」名單供家長核對。</a:t>
            </a:r>
            <a:endParaRPr lang="en-US" altLang="zh-TW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日，遺漏收件家長持寄件證明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或親自送件本校簽收證明</a:t>
            </a:r>
            <a:r>
              <a:rPr lang="en-US" altLang="zh-TW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補件。</a:t>
            </a:r>
            <a:endParaRPr lang="en-US" altLang="zh-TW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月底公告錄取名單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76835" y="335139"/>
            <a:ext cx="10515600" cy="1325563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zh-TW" alt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深美國小網站</a:t>
            </a:r>
            <a:r>
              <a:rPr lang="en-US" altLang="zh-TW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en-US" altLang="zh-TW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招生訊息</a:t>
            </a:r>
            <a:r>
              <a:rPr lang="en-US" altLang="zh-TW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" t="10883" r="-1535"/>
          <a:stretch/>
        </p:blipFill>
        <p:spPr>
          <a:xfrm>
            <a:off x="254002" y="2881450"/>
            <a:ext cx="4526844" cy="29491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4806" y="1539679"/>
            <a:ext cx="4596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登入學校網站，點選</a:t>
            </a:r>
            <a:endParaRPr lang="en-US" altLang="zh-TW" sz="32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行政單位</a:t>
            </a:r>
            <a:r>
              <a:rPr lang="en-US" altLang="zh-TW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en-US" altLang="zh-TW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2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00" y="1660703"/>
            <a:ext cx="7080317" cy="43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3" y="-75502"/>
            <a:ext cx="9626471" cy="68621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87" y="237214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267770"/>
            <a:ext cx="1185416" cy="1135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0483" y="1417617"/>
            <a:ext cx="7671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處報告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方乃中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主任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43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744" y="49959"/>
            <a:ext cx="10396882" cy="1151965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學生上學及請假原則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0187" y="1112663"/>
            <a:ext cx="11001564" cy="40285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每日上學建議時間為上午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以後到校者一律登記「遲到」。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☆請假原則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一、請利用全誼系統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進行請假，請家長盡可能在上午八點前完成請假手續。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二、連續請假達三日以上請填寫紙本假單。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三、符合以下情形者視為「中輟生」，將通報相關政府單位進行追蹤：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連續三日未到校且未完成請假程序者。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一學期內未請假節數累計達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節以上者。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8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1404</Words>
  <Application>Microsoft Office PowerPoint</Application>
  <PresentationFormat>寬螢幕</PresentationFormat>
  <Paragraphs>188</Paragraphs>
  <Slides>24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等线</vt:lpstr>
      <vt:lpstr>Microsoft JhengHei UI</vt:lpstr>
      <vt:lpstr>微软雅黑</vt:lpstr>
      <vt:lpstr>StarSymbol</vt:lpstr>
      <vt:lpstr>文泉驛微米黑</vt:lpstr>
      <vt:lpstr>微軟正黑體</vt:lpstr>
      <vt:lpstr>新細明體</vt:lpstr>
      <vt:lpstr>標楷體</vt:lpstr>
      <vt:lpstr>Arial</vt:lpstr>
      <vt:lpstr>Calibri</vt:lpstr>
      <vt:lpstr>Calibri Light</vt:lpstr>
      <vt:lpstr>DejaVu Sans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教育部「學生成績評量準則」</vt:lpstr>
      <vt:lpstr>常態編班</vt:lpstr>
      <vt:lpstr>新生招生時程</vt:lpstr>
      <vt:lpstr>深美國小網站/教務處/招生訊息 </vt:lpstr>
      <vt:lpstr>PowerPoint 簡報</vt:lpstr>
      <vt:lpstr>學生上學及請假原則</vt:lpstr>
      <vt:lpstr>校園防疫政策</vt:lpstr>
      <vt:lpstr>深美國小111學年度第二學期收費性社團一覽表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志工業務及晨光家長業務補充事項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Chao-Wen Chang</dc:creator>
  <cp:lastModifiedBy>Chao-Wen Chang</cp:lastModifiedBy>
  <cp:revision>18</cp:revision>
  <dcterms:created xsi:type="dcterms:W3CDTF">2022-08-18T02:31:42Z</dcterms:created>
  <dcterms:modified xsi:type="dcterms:W3CDTF">2023-02-16T12:31:27Z</dcterms:modified>
</cp:coreProperties>
</file>